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489" r:id="rId3"/>
    <p:sldId id="511" r:id="rId4"/>
    <p:sldId id="496" r:id="rId6"/>
    <p:sldId id="495" r:id="rId7"/>
    <p:sldId id="527" r:id="rId8"/>
    <p:sldId id="528" r:id="rId9"/>
    <p:sldId id="532" r:id="rId10"/>
    <p:sldId id="529" r:id="rId11"/>
    <p:sldId id="530" r:id="rId12"/>
    <p:sldId id="531" r:id="rId13"/>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89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a:srgbClr val="FFFFFF"/>
    <a:srgbClr val="293B13"/>
    <a:srgbClr val="F9680D"/>
    <a:srgbClr val="450C8D"/>
    <a:srgbClr val="840C18"/>
    <a:srgbClr val="1C283F"/>
    <a:srgbClr val="361A4B"/>
    <a:srgbClr val="795098"/>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78" autoAdjust="0"/>
    <p:restoredTop sz="86679" autoAdjust="0"/>
  </p:normalViewPr>
  <p:slideViewPr>
    <p:cSldViewPr snapToGrid="0">
      <p:cViewPr varScale="1">
        <p:scale>
          <a:sx n="86" d="100"/>
          <a:sy n="86" d="100"/>
        </p:scale>
        <p:origin x="456" y="36"/>
      </p:cViewPr>
      <p:guideLst>
        <p:guide orient="horz" pos="2159"/>
        <p:guide pos="3896"/>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gs" Target="tags/tag37.xml"/><Relationship Id="rId17" Type="http://schemas.openxmlformats.org/officeDocument/2006/relationships/commentAuthors" Target="commentAuthors.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7" Type="http://schemas.openxmlformats.org/officeDocument/2006/relationships/image" Target="../media/image1.png"/><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7" Type="http://schemas.openxmlformats.org/officeDocument/2006/relationships/image" Target="../media/image1.png"/><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pic>
        <p:nvPicPr>
          <p:cNvPr id="4" name="图片 3" descr="xiaohui"/>
          <p:cNvPicPr>
            <a:picLocks noChangeAspect="1"/>
          </p:cNvPicPr>
          <p:nvPr userDrawn="1"/>
        </p:nvPicPr>
        <p:blipFill>
          <a:blip r:embed="rId7"/>
          <a:stretch>
            <a:fillRect/>
          </a:stretch>
        </p:blipFill>
        <p:spPr>
          <a:xfrm>
            <a:off x="11275695" y="32385"/>
            <a:ext cx="877570" cy="667385"/>
          </a:xfrm>
          <a:prstGeom prst="rect">
            <a:avLst/>
          </a:prstGeom>
        </p:spPr>
      </p:pic>
      <p:grpSp>
        <p:nvGrpSpPr>
          <p:cNvPr id="13" name="组合 12"/>
          <p:cNvGrpSpPr/>
          <p:nvPr userDrawn="1"/>
        </p:nvGrpSpPr>
        <p:grpSpPr>
          <a:xfrm>
            <a:off x="1905" y="15558"/>
            <a:ext cx="986790" cy="804545"/>
            <a:chOff x="10940" y="2399"/>
            <a:chExt cx="2341" cy="1908"/>
          </a:xfrm>
        </p:grpSpPr>
        <p:sp>
          <p:nvSpPr>
            <p:cNvPr id="8" name="梯形 7"/>
            <p:cNvSpPr/>
            <p:nvPr userDrawn="1"/>
          </p:nvSpPr>
          <p:spPr>
            <a:xfrm rot="5400000">
              <a:off x="11373" y="2399"/>
              <a:ext cx="1908" cy="1908"/>
            </a:xfrm>
            <a:prstGeom prst="trapezoid">
              <a:avLst/>
            </a:prstGeom>
            <a:gradFill>
              <a:gsLst>
                <a:gs pos="0">
                  <a:schemeClr val="accent1">
                    <a:lumMod val="75000"/>
                  </a:schemeClr>
                </a:gs>
                <a:gs pos="100000">
                  <a:srgbClr val="293B13"/>
                </a:gs>
              </a:gsLst>
              <a:lin ang="16200000" scaled="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 name="梯形 6"/>
            <p:cNvSpPr/>
            <p:nvPr userDrawn="1"/>
          </p:nvSpPr>
          <p:spPr>
            <a:xfrm rot="5400000">
              <a:off x="10940" y="2399"/>
              <a:ext cx="1908" cy="1908"/>
            </a:xfrm>
            <a:prstGeom prst="trapezoid">
              <a:avLst/>
            </a:prstGeom>
            <a:gradFill>
              <a:gsLst>
                <a:gs pos="0">
                  <a:srgbClr val="450C8D"/>
                </a:gs>
                <a:gs pos="100000">
                  <a:srgbClr val="840C18"/>
                </a:gs>
              </a:gsLst>
              <a:lin ang="16200000" scaled="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 name="文本框 11"/>
            <p:cNvSpPr txBox="1"/>
            <p:nvPr userDrawn="1"/>
          </p:nvSpPr>
          <p:spPr>
            <a:xfrm>
              <a:off x="11103" y="2893"/>
              <a:ext cx="1497" cy="946"/>
            </a:xfrm>
            <a:prstGeom prst="rect">
              <a:avLst/>
            </a:prstGeom>
            <a:noFill/>
          </p:spPr>
          <p:txBody>
            <a:bodyPr wrap="square" rtlCol="0">
              <a:spAutoFit/>
            </a:bodyPr>
            <a:lstStyle/>
            <a:p>
              <a:r>
                <a:rPr lang="en-US" altLang="zh-CN" sz="2000" b="1">
                  <a:solidFill>
                    <a:schemeClr val="bg1"/>
                  </a:solidFill>
                  <a:latin typeface="Arial" panose="020B0604020202020204" pitchFamily="34" charset="0"/>
                  <a:cs typeface="Arial" panose="020B0604020202020204" pitchFamily="34" charset="0"/>
                </a:rPr>
                <a:t>EIC</a:t>
              </a:r>
              <a:endParaRPr lang="en-US" altLang="zh-CN" sz="2000" b="1">
                <a:solidFill>
                  <a:schemeClr val="bg1"/>
                </a:solidFill>
                <a:latin typeface="Arial" panose="020B0604020202020204" pitchFamily="34" charset="0"/>
                <a:cs typeface="Arial" panose="020B0604020202020204" pitchFamily="34" charset="0"/>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1012190" y="168910"/>
            <a:ext cx="9002436" cy="507365"/>
          </a:xfrm>
        </p:spPr>
        <p:txBody>
          <a:bodyPr vert="horz" lIns="90000" tIns="46800" rIns="90000" bIns="46800" rtlCol="0" anchor="ctr" anchorCtr="0">
            <a:noAutofit/>
          </a:bodyPr>
          <a:lstStyle>
            <a:lvl1pPr>
              <a:defRPr sz="4000">
                <a:solidFill>
                  <a:srgbClr val="293B13"/>
                </a:solidFill>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grpSp>
        <p:nvGrpSpPr>
          <p:cNvPr id="13" name="组合 12"/>
          <p:cNvGrpSpPr/>
          <p:nvPr userDrawn="1"/>
        </p:nvGrpSpPr>
        <p:grpSpPr>
          <a:xfrm>
            <a:off x="1905" y="20320"/>
            <a:ext cx="986790" cy="804545"/>
            <a:chOff x="10940" y="2399"/>
            <a:chExt cx="2341" cy="1908"/>
          </a:xfrm>
        </p:grpSpPr>
        <p:sp>
          <p:nvSpPr>
            <p:cNvPr id="8" name="梯形 7"/>
            <p:cNvSpPr/>
            <p:nvPr userDrawn="1"/>
          </p:nvSpPr>
          <p:spPr>
            <a:xfrm rot="5400000">
              <a:off x="11373" y="2399"/>
              <a:ext cx="1908" cy="1908"/>
            </a:xfrm>
            <a:prstGeom prst="trapezoid">
              <a:avLst/>
            </a:prstGeom>
            <a:gradFill>
              <a:gsLst>
                <a:gs pos="0">
                  <a:schemeClr val="accent1">
                    <a:lumMod val="75000"/>
                  </a:schemeClr>
                </a:gs>
                <a:gs pos="100000">
                  <a:srgbClr val="293B13"/>
                </a:gs>
              </a:gsLst>
              <a:lin ang="16200000" scaled="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 name="梯形 6"/>
            <p:cNvSpPr/>
            <p:nvPr userDrawn="1"/>
          </p:nvSpPr>
          <p:spPr>
            <a:xfrm rot="5400000">
              <a:off x="10940" y="2399"/>
              <a:ext cx="1908" cy="1908"/>
            </a:xfrm>
            <a:prstGeom prst="trapezoid">
              <a:avLst/>
            </a:prstGeom>
            <a:gradFill>
              <a:gsLst>
                <a:gs pos="0">
                  <a:srgbClr val="450C8D"/>
                </a:gs>
                <a:gs pos="100000">
                  <a:srgbClr val="840C18"/>
                </a:gs>
              </a:gsLst>
              <a:lin ang="16200000" scaled="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 name="文本框 11"/>
            <p:cNvSpPr txBox="1"/>
            <p:nvPr userDrawn="1"/>
          </p:nvSpPr>
          <p:spPr>
            <a:xfrm>
              <a:off x="11103" y="2893"/>
              <a:ext cx="1497" cy="946"/>
            </a:xfrm>
            <a:prstGeom prst="rect">
              <a:avLst/>
            </a:prstGeom>
            <a:noFill/>
          </p:spPr>
          <p:txBody>
            <a:bodyPr wrap="square" rtlCol="0">
              <a:spAutoFit/>
            </a:bodyPr>
            <a:lstStyle/>
            <a:p>
              <a:r>
                <a:rPr lang="en-US" altLang="zh-CN" sz="2000" b="1">
                  <a:solidFill>
                    <a:schemeClr val="bg1"/>
                  </a:solidFill>
                  <a:latin typeface="Arial" panose="020B0604020202020204" pitchFamily="34" charset="0"/>
                  <a:cs typeface="Arial" panose="020B0604020202020204" pitchFamily="34" charset="0"/>
                </a:rPr>
                <a:t>EIC</a:t>
              </a:r>
              <a:endParaRPr lang="en-US" altLang="zh-CN" sz="2000" b="1">
                <a:solidFill>
                  <a:schemeClr val="bg1"/>
                </a:solidFill>
                <a:latin typeface="Arial" panose="020B0604020202020204" pitchFamily="34" charset="0"/>
                <a:cs typeface="Arial" panose="020B0604020202020204" pitchFamily="34" charset="0"/>
              </a:endParaRPr>
            </a:p>
          </p:txBody>
        </p:sp>
      </p:grpSp>
      <p:pic>
        <p:nvPicPr>
          <p:cNvPr id="11" name="图片 10" descr="xiaohui"/>
          <p:cNvPicPr>
            <a:picLocks noChangeAspect="1"/>
          </p:cNvPicPr>
          <p:nvPr userDrawn="1"/>
        </p:nvPicPr>
        <p:blipFill>
          <a:blip r:embed="rId7"/>
          <a:stretch>
            <a:fillRect/>
          </a:stretch>
        </p:blipFill>
        <p:spPr>
          <a:xfrm>
            <a:off x="11275695" y="32385"/>
            <a:ext cx="877570" cy="66738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矩形 6"/>
          <p:cNvSpPr/>
          <p:nvPr userDrawn="1"/>
        </p:nvSpPr>
        <p:spPr>
          <a:xfrm>
            <a:off x="6106795" y="0"/>
            <a:ext cx="6042660"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矩形 7"/>
          <p:cNvSpPr/>
          <p:nvPr userDrawn="1"/>
        </p:nvSpPr>
        <p:spPr>
          <a:xfrm>
            <a:off x="10851515" y="5397500"/>
            <a:ext cx="959485" cy="959485"/>
          </a:xfrm>
          <a:prstGeom prst="rect">
            <a:avLst/>
          </a:prstGeom>
          <a:noFill/>
          <a:ln>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6463030" y="495935"/>
            <a:ext cx="959485" cy="959485"/>
          </a:xfrm>
          <a:prstGeom prst="rect">
            <a:avLst/>
          </a:prstGeom>
          <a:noFill/>
          <a:ln>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userDrawn="1"/>
        </p:nvGrpSpPr>
        <p:grpSpPr>
          <a:xfrm>
            <a:off x="1905" y="0"/>
            <a:ext cx="986790" cy="804545"/>
            <a:chOff x="10940" y="2399"/>
            <a:chExt cx="2341" cy="1908"/>
          </a:xfrm>
        </p:grpSpPr>
        <p:sp>
          <p:nvSpPr>
            <p:cNvPr id="3" name="梯形 2"/>
            <p:cNvSpPr/>
            <p:nvPr userDrawn="1"/>
          </p:nvSpPr>
          <p:spPr>
            <a:xfrm rot="5400000">
              <a:off x="11373" y="2399"/>
              <a:ext cx="1908" cy="1908"/>
            </a:xfrm>
            <a:prstGeom prst="trapezoid">
              <a:avLst/>
            </a:prstGeom>
            <a:gradFill>
              <a:gsLst>
                <a:gs pos="0">
                  <a:schemeClr val="accent1">
                    <a:lumMod val="75000"/>
                  </a:schemeClr>
                </a:gs>
                <a:gs pos="100000">
                  <a:srgbClr val="293B13"/>
                </a:gs>
              </a:gsLst>
              <a:lin ang="16200000" scaled="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梯形 3"/>
            <p:cNvSpPr/>
            <p:nvPr userDrawn="1"/>
          </p:nvSpPr>
          <p:spPr>
            <a:xfrm rot="5400000">
              <a:off x="10940" y="2399"/>
              <a:ext cx="1908" cy="1908"/>
            </a:xfrm>
            <a:prstGeom prst="trapezoid">
              <a:avLst/>
            </a:prstGeom>
            <a:gradFill>
              <a:gsLst>
                <a:gs pos="0">
                  <a:srgbClr val="450C8D"/>
                </a:gs>
                <a:gs pos="100000">
                  <a:srgbClr val="840C18"/>
                </a:gs>
              </a:gsLst>
              <a:lin ang="16200000" scaled="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 name="文本框 4"/>
            <p:cNvSpPr txBox="1"/>
            <p:nvPr userDrawn="1"/>
          </p:nvSpPr>
          <p:spPr>
            <a:xfrm>
              <a:off x="11103" y="2893"/>
              <a:ext cx="1497" cy="946"/>
            </a:xfrm>
            <a:prstGeom prst="rect">
              <a:avLst/>
            </a:prstGeom>
            <a:noFill/>
          </p:spPr>
          <p:txBody>
            <a:bodyPr wrap="square" rtlCol="0">
              <a:spAutoFit/>
            </a:bodyPr>
            <a:lstStyle/>
            <a:p>
              <a:r>
                <a:rPr lang="en-US" altLang="zh-CN" sz="2000" b="1">
                  <a:solidFill>
                    <a:schemeClr val="bg1"/>
                  </a:solidFill>
                  <a:latin typeface="Arial" panose="020B0604020202020204" pitchFamily="34" charset="0"/>
                  <a:cs typeface="Arial" panose="020B0604020202020204" pitchFamily="34" charset="0"/>
                </a:rPr>
                <a:t>EIC</a:t>
              </a:r>
              <a:endParaRPr lang="en-US" altLang="zh-CN" sz="2000" b="1">
                <a:solidFill>
                  <a:schemeClr val="bg1"/>
                </a:solidFill>
                <a:latin typeface="Arial" panose="020B0604020202020204" pitchFamily="34" charset="0"/>
                <a:cs typeface="Arial" panose="020B0604020202020204" pitchFamily="34" charset="0"/>
              </a:endParaRPr>
            </a:p>
          </p:txBody>
        </p:sp>
      </p:grpSp>
      <p:pic>
        <p:nvPicPr>
          <p:cNvPr id="9" name="图片 8"/>
          <p:cNvPicPr/>
          <p:nvPr userDrawn="1"/>
        </p:nvPicPr>
        <p:blipFill>
          <a:blip r:embed="rId2"/>
          <a:srcRect l="29920" r="11684"/>
          <a:stretch>
            <a:fillRect/>
          </a:stretch>
        </p:blipFill>
        <p:spPr>
          <a:xfrm>
            <a:off x="6637020" y="706755"/>
            <a:ext cx="4982210" cy="5448300"/>
          </a:xfrm>
          <a:prstGeom prst="rect">
            <a:avLst/>
          </a:prstGeom>
          <a:noFill/>
          <a:ln w="9525">
            <a:solidFill>
              <a:schemeClr val="bg1"/>
            </a:solid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a:xfrm>
            <a:off x="608399" y="608400"/>
            <a:ext cx="8919843" cy="705600"/>
          </a:xfrm>
        </p:spPr>
        <p:txBody>
          <a:bodyPr/>
          <a:lstStyle/>
          <a:p>
            <a:r>
              <a:rPr lang="zh-CN" altLang="en-US"/>
              <a:t>单击此处编辑母版标题样式</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tags" Target="../tags/tag3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tags" Target="../tags/tag36.xml"/><Relationship Id="rId14" Type="http://schemas.openxmlformats.org/officeDocument/2006/relationships/image" Target="../media/image3.png"/><Relationship Id="rId13" Type="http://schemas.openxmlformats.org/officeDocument/2006/relationships/image" Target="../media/image1.png"/><Relationship Id="rId12" Type="http://schemas.openxmlformats.org/officeDocument/2006/relationships/tags" Target="../tags/tag35.xml"/><Relationship Id="rId11" Type="http://schemas.openxmlformats.org/officeDocument/2006/relationships/tags" Target="../tags/tag34.xml"/><Relationship Id="rId10" Type="http://schemas.openxmlformats.org/officeDocument/2006/relationships/tags" Target="../tags/tag33.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8"/>
            </p:custDataLst>
          </p:nvPr>
        </p:nvSpPr>
        <p:spPr>
          <a:xfrm>
            <a:off x="608399" y="608400"/>
            <a:ext cx="10539499"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9"/>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0"/>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1"/>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2"/>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pic>
        <p:nvPicPr>
          <p:cNvPr id="7" name="图片 6" descr="xiaohui"/>
          <p:cNvPicPr>
            <a:picLocks noChangeAspect="1"/>
          </p:cNvPicPr>
          <p:nvPr userDrawn="1"/>
        </p:nvPicPr>
        <p:blipFill>
          <a:blip r:embed="rId13"/>
          <a:stretch>
            <a:fillRect/>
          </a:stretch>
        </p:blipFill>
        <p:spPr>
          <a:xfrm>
            <a:off x="11275695" y="32385"/>
            <a:ext cx="877570" cy="667385"/>
          </a:xfrm>
          <a:prstGeom prst="rect">
            <a:avLst/>
          </a:prstGeom>
        </p:spPr>
      </p:pic>
      <p:pic>
        <p:nvPicPr>
          <p:cNvPr id="9" name="图片 8"/>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0013804" y="141472"/>
            <a:ext cx="1134094" cy="466928"/>
          </a:xfrm>
          <a:prstGeom prst="rect">
            <a:avLst/>
          </a:prstGeom>
        </p:spPr>
      </p:pic>
    </p:spTree>
    <p:custDataLst>
      <p:tags r:id="rId15"/>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1568741"/>
            <a:ext cx="12192000" cy="2701255"/>
          </a:xfrm>
          <a:prstGeom prst="rect">
            <a:avLst/>
          </a:prstGeom>
          <a:solidFill>
            <a:srgbClr val="C00000"/>
          </a:solidFill>
        </p:spPr>
        <p:txBody>
          <a:bodyPr wrap="square" rtlCol="0">
            <a:spAutoFit/>
          </a:bodyPr>
          <a:lstStyle/>
          <a:p>
            <a:endParaRPr lang="zh-CN" altLang="en-US" dirty="0"/>
          </a:p>
        </p:txBody>
      </p:sp>
      <p:sp>
        <p:nvSpPr>
          <p:cNvPr id="5" name="文本框 4"/>
          <p:cNvSpPr txBox="1"/>
          <p:nvPr/>
        </p:nvSpPr>
        <p:spPr>
          <a:xfrm>
            <a:off x="0" y="2458127"/>
            <a:ext cx="12192000" cy="768350"/>
          </a:xfrm>
          <a:prstGeom prst="rect">
            <a:avLst/>
          </a:prstGeom>
          <a:noFill/>
        </p:spPr>
        <p:txBody>
          <a:bodyPr wrap="square" rtlCol="0">
            <a:spAutoFit/>
          </a:bodyPr>
          <a:lstStyle/>
          <a:p>
            <a:pPr algn="ctr"/>
            <a:r>
              <a:rPr lang="zh-CN" altLang="en-US" sz="4400" b="1" dirty="0">
                <a:solidFill>
                  <a:schemeClr val="bg1"/>
                </a:solidFill>
                <a:latin typeface="+mn-ea"/>
              </a:rPr>
              <a:t>留学分享</a:t>
            </a:r>
            <a:r>
              <a:rPr lang="en-US" altLang="zh-CN" sz="4400" b="1" dirty="0">
                <a:solidFill>
                  <a:schemeClr val="bg1"/>
                </a:solidFill>
                <a:latin typeface="+mn-ea"/>
              </a:rPr>
              <a:t>-</a:t>
            </a:r>
            <a:r>
              <a:rPr lang="zh-CN" altLang="en-US" sz="4400" b="1" dirty="0">
                <a:solidFill>
                  <a:schemeClr val="bg1"/>
                </a:solidFill>
                <a:latin typeface="+mn-ea"/>
              </a:rPr>
              <a:t>香港浸会大学（</a:t>
            </a:r>
            <a:r>
              <a:rPr lang="en-US" altLang="zh-CN" sz="4400" b="1" dirty="0">
                <a:solidFill>
                  <a:schemeClr val="bg1"/>
                </a:solidFill>
                <a:latin typeface="+mn-ea"/>
              </a:rPr>
              <a:t>HKBU</a:t>
            </a:r>
            <a:r>
              <a:rPr lang="zh-CN" altLang="en-US" sz="4400" b="1" dirty="0">
                <a:solidFill>
                  <a:schemeClr val="bg1"/>
                </a:solidFill>
                <a:latin typeface="+mn-ea"/>
              </a:rPr>
              <a:t>）</a:t>
            </a:r>
            <a:endParaRPr lang="zh-CN" altLang="en-US" sz="4400" b="1" dirty="0">
              <a:solidFill>
                <a:schemeClr val="bg1"/>
              </a:solidFill>
              <a:latin typeface="+mn-ea"/>
            </a:endParaRPr>
          </a:p>
        </p:txBody>
      </p:sp>
      <p:sp>
        <p:nvSpPr>
          <p:cNvPr id="7" name="副标题 2"/>
          <p:cNvSpPr txBox="1"/>
          <p:nvPr/>
        </p:nvSpPr>
        <p:spPr bwMode="auto">
          <a:xfrm>
            <a:off x="3101340" y="4569460"/>
            <a:ext cx="5988685"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rmAutofit fontScale="90000"/>
          </a:bodyPr>
          <a:lstStyle>
            <a:lvl1pPr marL="0" indent="0" algn="ctr" rtl="0" eaLnBrk="0" fontAlgn="base" hangingPunct="0">
              <a:spcBef>
                <a:spcPct val="20000"/>
              </a:spcBef>
              <a:spcAft>
                <a:spcPct val="0"/>
              </a:spcAft>
              <a:buClr>
                <a:schemeClr val="bg2"/>
              </a:buClr>
              <a:buSzPct val="75000"/>
              <a:buFont typeface="Wingdings" panose="05000000000000000000" pitchFamily="2" charset="2"/>
              <a:buNone/>
              <a:defRPr sz="3200">
                <a:solidFill>
                  <a:schemeClr val="tx1"/>
                </a:solidFill>
                <a:latin typeface="+mn-lt"/>
                <a:ea typeface="+mn-ea"/>
                <a:cs typeface="+mn-cs"/>
              </a:defRPr>
            </a:lvl1pPr>
            <a:lvl2pPr marL="457200" indent="0" algn="ctr" rtl="0" eaLnBrk="0" fontAlgn="base" hangingPunct="0">
              <a:spcBef>
                <a:spcPct val="20000"/>
              </a:spcBef>
              <a:spcAft>
                <a:spcPct val="0"/>
              </a:spcAft>
              <a:buClr>
                <a:schemeClr val="bg2"/>
              </a:buClr>
              <a:buSzPct val="75000"/>
              <a:buFont typeface="Wingdings" panose="05000000000000000000" pitchFamily="2" charset="2"/>
              <a:buNone/>
              <a:defRPr sz="2800">
                <a:solidFill>
                  <a:schemeClr val="tx1"/>
                </a:solidFill>
                <a:latin typeface="+mn-lt"/>
                <a:ea typeface="+mn-ea"/>
              </a:defRPr>
            </a:lvl2pPr>
            <a:lvl3pPr marL="914400" indent="0" algn="ctr" rtl="0" eaLnBrk="0" fontAlgn="base" hangingPunct="0">
              <a:spcBef>
                <a:spcPct val="20000"/>
              </a:spcBef>
              <a:spcAft>
                <a:spcPct val="0"/>
              </a:spcAft>
              <a:buClr>
                <a:schemeClr val="bg2"/>
              </a:buClr>
              <a:buSzPct val="75000"/>
              <a:buFont typeface="Wingdings" panose="05000000000000000000" pitchFamily="2" charset="2"/>
              <a:buNone/>
              <a:defRPr sz="2400">
                <a:solidFill>
                  <a:schemeClr val="tx1"/>
                </a:solidFill>
                <a:latin typeface="+mn-lt"/>
                <a:ea typeface="+mn-ea"/>
              </a:defRPr>
            </a:lvl3pPr>
            <a:lvl4pPr marL="1371600" indent="0" algn="ctr" rtl="0" eaLnBrk="0" fontAlgn="base" hangingPunct="0">
              <a:spcBef>
                <a:spcPct val="20000"/>
              </a:spcBef>
              <a:spcAft>
                <a:spcPct val="0"/>
              </a:spcAft>
              <a:buClr>
                <a:schemeClr val="bg2"/>
              </a:buClr>
              <a:buSzPct val="75000"/>
              <a:buFont typeface="Wingdings" panose="05000000000000000000" pitchFamily="2" charset="2"/>
              <a:buNone/>
              <a:defRPr sz="2400">
                <a:solidFill>
                  <a:schemeClr val="tx1"/>
                </a:solidFill>
                <a:latin typeface="+mn-lt"/>
                <a:ea typeface="+mn-ea"/>
              </a:defRPr>
            </a:lvl4pPr>
            <a:lvl5pPr marL="1828800" indent="0" algn="ctr" rtl="0" eaLnBrk="0" fontAlgn="base" hangingPunct="0">
              <a:spcBef>
                <a:spcPct val="20000"/>
              </a:spcBef>
              <a:spcAft>
                <a:spcPct val="0"/>
              </a:spcAft>
              <a:buClr>
                <a:schemeClr val="bg2"/>
              </a:buClr>
              <a:buFont typeface="Wingdings" panose="05000000000000000000" pitchFamily="2" charset="2"/>
              <a:buNone/>
              <a:defRPr sz="2400">
                <a:solidFill>
                  <a:schemeClr val="tx1"/>
                </a:solidFill>
                <a:latin typeface="+mn-lt"/>
                <a:ea typeface="+mn-ea"/>
              </a:defRPr>
            </a:lvl5pPr>
            <a:lvl6pPr marL="2286000" indent="0" algn="ctr" rtl="0" eaLnBrk="0" fontAlgn="base" hangingPunct="0">
              <a:spcBef>
                <a:spcPct val="20000"/>
              </a:spcBef>
              <a:spcAft>
                <a:spcPct val="0"/>
              </a:spcAft>
              <a:buClr>
                <a:schemeClr val="bg2"/>
              </a:buClr>
              <a:buFont typeface="Wingdings" panose="05000000000000000000" pitchFamily="2" charset="2"/>
              <a:buNone/>
              <a:defRPr sz="2400">
                <a:solidFill>
                  <a:schemeClr val="tx1"/>
                </a:solidFill>
                <a:latin typeface="+mn-lt"/>
                <a:ea typeface="+mn-ea"/>
              </a:defRPr>
            </a:lvl6pPr>
            <a:lvl7pPr marL="2743200" indent="0" algn="ctr" rtl="0" eaLnBrk="0" fontAlgn="base" hangingPunct="0">
              <a:spcBef>
                <a:spcPct val="20000"/>
              </a:spcBef>
              <a:spcAft>
                <a:spcPct val="0"/>
              </a:spcAft>
              <a:buClr>
                <a:schemeClr val="bg2"/>
              </a:buClr>
              <a:buFont typeface="Wingdings" panose="05000000000000000000" pitchFamily="2" charset="2"/>
              <a:buNone/>
              <a:defRPr sz="2400">
                <a:solidFill>
                  <a:schemeClr val="tx1"/>
                </a:solidFill>
                <a:latin typeface="+mn-lt"/>
                <a:ea typeface="+mn-ea"/>
              </a:defRPr>
            </a:lvl7pPr>
            <a:lvl8pPr marL="3200400" indent="0" algn="ctr" rtl="0" eaLnBrk="0" fontAlgn="base" hangingPunct="0">
              <a:spcBef>
                <a:spcPct val="20000"/>
              </a:spcBef>
              <a:spcAft>
                <a:spcPct val="0"/>
              </a:spcAft>
              <a:buClr>
                <a:schemeClr val="bg2"/>
              </a:buClr>
              <a:buFont typeface="Wingdings" panose="05000000000000000000" pitchFamily="2" charset="2"/>
              <a:buNone/>
              <a:defRPr sz="2400">
                <a:solidFill>
                  <a:schemeClr val="tx1"/>
                </a:solidFill>
                <a:latin typeface="+mn-lt"/>
                <a:ea typeface="+mn-ea"/>
              </a:defRPr>
            </a:lvl8pPr>
            <a:lvl9pPr marL="3657600" indent="0" algn="ctr" rtl="0" eaLnBrk="0" fontAlgn="base" hangingPunct="0">
              <a:spcBef>
                <a:spcPct val="20000"/>
              </a:spcBef>
              <a:spcAft>
                <a:spcPct val="0"/>
              </a:spcAft>
              <a:buClr>
                <a:schemeClr val="bg2"/>
              </a:buClr>
              <a:buFont typeface="Wingdings" panose="05000000000000000000" pitchFamily="2" charset="2"/>
              <a:buNone/>
              <a:defRPr sz="2400">
                <a:solidFill>
                  <a:schemeClr val="tx1"/>
                </a:solidFill>
                <a:latin typeface="+mn-lt"/>
                <a:ea typeface="+mn-ea"/>
              </a:defRPr>
            </a:lvl9pPr>
          </a:lstStyle>
          <a:p>
            <a:pPr algn="ctr"/>
            <a:r>
              <a:rPr lang="zh-CN" altLang="en-US" sz="2800" kern="0" dirty="0"/>
              <a:t>姓名：赵展</a:t>
            </a:r>
            <a:endParaRPr lang="en-US" altLang="zh-CN" sz="2800" kern="0" dirty="0"/>
          </a:p>
        </p:txBody>
      </p:sp>
      <p:sp>
        <p:nvSpPr>
          <p:cNvPr id="8" name="Rectangle 3"/>
          <p:cNvSpPr txBox="1">
            <a:spLocks noChangeArrowheads="1"/>
          </p:cNvSpPr>
          <p:nvPr/>
        </p:nvSpPr>
        <p:spPr>
          <a:xfrm>
            <a:off x="2575732" y="5753432"/>
            <a:ext cx="7040563" cy="954170"/>
          </a:xfrm>
          <a:prstGeom prst="rect">
            <a:avLst/>
          </a:prstGeom>
        </p:spPr>
        <p:txBody>
          <a:bodyPr vert="horz" lIns="90000" tIns="46800" rIns="90000" bIns="46800" rtlCol="0">
            <a:normAutofit fontScale="70000" lnSpcReduction="2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3200" dirty="0">
                <a:solidFill>
                  <a:schemeClr val="tx1"/>
                </a:solidFill>
                <a:latin typeface="+mn-ea"/>
                <a:ea typeface="+mn-ea"/>
              </a:rPr>
              <a:t>电子信息与通信学院</a:t>
            </a:r>
            <a:endParaRPr lang="en-US" altLang="zh-CN" sz="3200" dirty="0">
              <a:solidFill>
                <a:schemeClr val="tx1"/>
              </a:solidFill>
              <a:latin typeface="+mn-ea"/>
              <a:ea typeface="+mn-ea"/>
            </a:endParaRPr>
          </a:p>
          <a:p>
            <a:pPr marL="0" indent="0" algn="ctr">
              <a:buNone/>
            </a:pPr>
            <a:r>
              <a:rPr lang="zh-CN" altLang="en-US" sz="3200" dirty="0">
                <a:solidFill>
                  <a:schemeClr val="tx1"/>
                </a:solidFill>
                <a:latin typeface="+mn-ea"/>
                <a:ea typeface="+mn-ea"/>
              </a:rPr>
              <a:t>华中科技大学</a:t>
            </a:r>
            <a:endParaRPr lang="en-US" altLang="zh-CN" sz="3200" dirty="0">
              <a:solidFill>
                <a:schemeClr val="tx1"/>
              </a:solidFill>
              <a:latin typeface="+mn-ea"/>
              <a:ea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寄语</a:t>
            </a:r>
            <a:endParaRPr lang="zh-CN" altLang="en-US" dirty="0"/>
          </a:p>
        </p:txBody>
      </p:sp>
      <p:sp>
        <p:nvSpPr>
          <p:cNvPr id="13" name="文本框 12"/>
          <p:cNvSpPr txBox="1"/>
          <p:nvPr/>
        </p:nvSpPr>
        <p:spPr>
          <a:xfrm>
            <a:off x="745490" y="1076960"/>
            <a:ext cx="10650855" cy="2351405"/>
          </a:xfrm>
          <a:prstGeom prst="rect">
            <a:avLst/>
          </a:prstGeom>
          <a:noFill/>
        </p:spPr>
        <p:txBody>
          <a:bodyPr wrap="square" rtlCol="0">
            <a:noAutofit/>
          </a:bodyPr>
          <a:p>
            <a:pPr indent="0" algn="ctr" defTabSz="0" rtl="0" eaLnBrk="1" fontAlgn="auto" latinLnBrk="0" hangingPunct="1">
              <a:lnSpc>
                <a:spcPct val="130000"/>
              </a:lnSpc>
              <a:spcBef>
                <a:spcPts val="0"/>
              </a:spcBef>
              <a:spcAft>
                <a:spcPts val="1000"/>
              </a:spcAft>
              <a:buFont typeface="Arial" panose="020B0604020202020204" pitchFamily="34" charset="0"/>
              <a:buNone/>
            </a:pPr>
            <a:r>
              <a:rPr lang="en-US" altLang="zh-CN" sz="1600" spc="150" dirty="0">
                <a:solidFill>
                  <a:schemeClr val="tx1">
                    <a:lumMod val="75000"/>
                    <a:lumOff val="25000"/>
                  </a:schemeClr>
                </a:solidFill>
                <a:uFillTx/>
                <a:latin typeface="Arial" panose="020B0604020202020204" pitchFamily="34" charset="0"/>
                <a:ea typeface="微软雅黑" panose="020B0503020204020204" pitchFamily="34" charset="-122"/>
              </a:rPr>
              <a:t>Just stop thinking, worrying, looking over your sholder, wondering, doubting, fearing, hurting, hoping for some easy way out, struggling, grasping, confusing, itching, scrathing, mumbling, bumbling, grumbling, humbling, stumbling, numbling, rambling, gambling, tumbling, scumbling, scrambling, hitching, hatching, bitching, moaning, groaning, honing, boning, horse-shitting, hair-splitting, nit-picking, piss-trickling, nose sticking, ass-gouging, eyeball-poking, finger-pointing, alleyway-sneaking, long waiting, small stepping, evil-eyeing, back-scrathcing, searching, perching, besmirching, grinding, grinding, grinding away at yourself, stop it and </a:t>
            </a:r>
            <a:endParaRPr lang="en-US" altLang="zh-CN" sz="1600" spc="150" dirty="0">
              <a:solidFill>
                <a:schemeClr val="tx1">
                  <a:lumMod val="75000"/>
                  <a:lumOff val="25000"/>
                </a:schemeClr>
              </a:solidFill>
              <a:uFillTx/>
              <a:latin typeface="Arial" panose="020B0604020202020204" pitchFamily="34" charset="0"/>
              <a:ea typeface="微软雅黑" panose="020B0503020204020204" pitchFamily="34" charset="-122"/>
            </a:endParaRPr>
          </a:p>
        </p:txBody>
      </p:sp>
      <p:sp>
        <p:nvSpPr>
          <p:cNvPr id="4" name="文本框 3"/>
          <p:cNvSpPr txBox="1"/>
          <p:nvPr/>
        </p:nvSpPr>
        <p:spPr>
          <a:xfrm>
            <a:off x="745490" y="3316605"/>
            <a:ext cx="10650855" cy="2351405"/>
          </a:xfrm>
          <a:prstGeom prst="rect">
            <a:avLst/>
          </a:prstGeom>
          <a:noFill/>
        </p:spPr>
        <p:txBody>
          <a:bodyPr wrap="square" rtlCol="0">
            <a:noAutofit/>
          </a:bodyPr>
          <a:p>
            <a:pPr indent="0" algn="ctr" defTabSz="0" rtl="0" eaLnBrk="1" fontAlgn="auto" latinLnBrk="0" hangingPunct="1">
              <a:lnSpc>
                <a:spcPct val="130000"/>
              </a:lnSpc>
              <a:spcBef>
                <a:spcPts val="0"/>
              </a:spcBef>
              <a:spcAft>
                <a:spcPts val="1000"/>
              </a:spcAft>
              <a:buFont typeface="Arial" panose="020B0604020202020204" pitchFamily="34" charset="0"/>
              <a:buNone/>
            </a:pPr>
            <a:r>
              <a:rPr lang="en-US" altLang="zh-CN" sz="1600" spc="150" dirty="0">
                <a:solidFill>
                  <a:schemeClr val="tx1">
                    <a:lumMod val="75000"/>
                    <a:lumOff val="25000"/>
                  </a:schemeClr>
                </a:solidFill>
                <a:uFillTx/>
                <a:latin typeface="Arial" panose="020B0604020202020204" pitchFamily="34" charset="0"/>
                <a:ea typeface="微软雅黑" panose="020B0503020204020204" pitchFamily="34" charset="-122"/>
              </a:rPr>
              <a:t> </a:t>
            </a:r>
            <a:r>
              <a:rPr lang="en-US" altLang="zh-CN" sz="3600" spc="150" dirty="0">
                <a:solidFill>
                  <a:schemeClr val="tx1">
                    <a:lumMod val="75000"/>
                    <a:lumOff val="25000"/>
                  </a:schemeClr>
                </a:solidFill>
                <a:uFillTx/>
                <a:latin typeface="Arial" panose="020B0604020202020204" pitchFamily="34" charset="0"/>
                <a:ea typeface="微软雅黑" panose="020B0503020204020204" pitchFamily="34" charset="-122"/>
              </a:rPr>
              <a:t>just</a:t>
            </a:r>
            <a:r>
              <a:rPr lang="en-US" altLang="zh-CN" sz="1600" spc="150" dirty="0">
                <a:solidFill>
                  <a:schemeClr val="tx1">
                    <a:lumMod val="75000"/>
                    <a:lumOff val="25000"/>
                  </a:schemeClr>
                </a:solidFill>
                <a:uFillTx/>
                <a:latin typeface="Arial" panose="020B0604020202020204" pitchFamily="34" charset="0"/>
                <a:ea typeface="微软雅黑" panose="020B0503020204020204" pitchFamily="34" charset="-122"/>
              </a:rPr>
              <a:t> </a:t>
            </a:r>
            <a:r>
              <a:rPr lang="en-US" altLang="zh-CN" sz="13800" spc="150" dirty="0">
                <a:solidFill>
                  <a:schemeClr val="tx1">
                    <a:lumMod val="75000"/>
                    <a:lumOff val="25000"/>
                  </a:schemeClr>
                </a:solidFill>
                <a:uFillTx/>
                <a:latin typeface="Arial" panose="020B0604020202020204" pitchFamily="34" charset="0"/>
                <a:ea typeface="微软雅黑" panose="020B0503020204020204" pitchFamily="34" charset="-122"/>
              </a:rPr>
              <a:t>Do</a:t>
            </a:r>
            <a:endParaRPr lang="en-US" altLang="zh-CN" sz="13800" spc="150" dirty="0">
              <a:solidFill>
                <a:schemeClr val="tx1">
                  <a:lumMod val="75000"/>
                  <a:lumOff val="25000"/>
                </a:schemeClr>
              </a:solidFill>
              <a:uFillTx/>
              <a:latin typeface="Arial" panose="020B0604020202020204" pitchFamily="34" charset="0"/>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个人</a:t>
            </a:r>
            <a:r>
              <a:rPr lang="zh-CN" altLang="en-US" dirty="0"/>
              <a:t>经历</a:t>
            </a:r>
            <a:endParaRPr lang="zh-CN" altLang="en-US" dirty="0"/>
          </a:p>
        </p:txBody>
      </p:sp>
      <p:pic>
        <p:nvPicPr>
          <p:cNvPr id="6" name="图片 5"/>
          <p:cNvPicPr>
            <a:picLocks noChangeAspect="1"/>
          </p:cNvPicPr>
          <p:nvPr/>
        </p:nvPicPr>
        <p:blipFill>
          <a:blip r:embed="rId1"/>
          <a:stretch>
            <a:fillRect/>
          </a:stretch>
        </p:blipFill>
        <p:spPr>
          <a:xfrm>
            <a:off x="2382520" y="3199765"/>
            <a:ext cx="847725" cy="847725"/>
          </a:xfrm>
          <a:prstGeom prst="rect">
            <a:avLst/>
          </a:prstGeom>
        </p:spPr>
      </p:pic>
      <p:cxnSp>
        <p:nvCxnSpPr>
          <p:cNvPr id="10" name="直接箭头连接符 9"/>
          <p:cNvCxnSpPr/>
          <p:nvPr/>
        </p:nvCxnSpPr>
        <p:spPr>
          <a:xfrm>
            <a:off x="1561375" y="3207744"/>
            <a:ext cx="8906926" cy="9000"/>
          </a:xfrm>
          <a:prstGeom prst="straightConnector1">
            <a:avLst/>
          </a:prstGeom>
          <a:ln w="38100">
            <a:solidFill>
              <a:srgbClr val="C00000"/>
            </a:solidFill>
            <a:tailEnd type="triangle"/>
          </a:ln>
          <a:effectLst/>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4033683" y="3643373"/>
            <a:ext cx="1664335" cy="829945"/>
          </a:xfrm>
          <a:prstGeom prst="rect">
            <a:avLst/>
          </a:prstGeom>
          <a:noFill/>
        </p:spPr>
        <p:txBody>
          <a:bodyPr wrap="square" rtlCol="0">
            <a:spAutoFit/>
          </a:bodyPr>
          <a:p>
            <a:pPr algn="ctr"/>
            <a:r>
              <a:rPr lang="en-US" altLang="zh-CN" sz="1600" dirty="0">
                <a:latin typeface="+mn-ea"/>
              </a:rPr>
              <a:t>2024.2</a:t>
            </a:r>
            <a:endParaRPr lang="en-US" altLang="zh-CN" sz="1600" dirty="0">
              <a:latin typeface="+mn-ea"/>
            </a:endParaRPr>
          </a:p>
          <a:p>
            <a:pPr algn="ctr"/>
            <a:r>
              <a:rPr lang="zh-CN" altLang="en-US" sz="1600" dirty="0">
                <a:latin typeface="+mn-ea"/>
              </a:rPr>
              <a:t>担任智慧医疗组组长</a:t>
            </a:r>
            <a:endParaRPr lang="zh-CN" altLang="en-US" sz="1600" dirty="0">
              <a:latin typeface="+mn-ea"/>
            </a:endParaRPr>
          </a:p>
        </p:txBody>
      </p:sp>
      <p:sp>
        <p:nvSpPr>
          <p:cNvPr id="59" name="文本框 58"/>
          <p:cNvSpPr txBox="1"/>
          <p:nvPr/>
        </p:nvSpPr>
        <p:spPr>
          <a:xfrm>
            <a:off x="2787284" y="3641774"/>
            <a:ext cx="1458049" cy="583565"/>
          </a:xfrm>
          <a:prstGeom prst="rect">
            <a:avLst/>
          </a:prstGeom>
          <a:noFill/>
        </p:spPr>
        <p:txBody>
          <a:bodyPr wrap="square" rtlCol="0">
            <a:spAutoFit/>
          </a:bodyPr>
          <a:p>
            <a:pPr algn="ctr"/>
            <a:r>
              <a:rPr lang="en-US" altLang="zh-CN" sz="1600" dirty="0">
                <a:latin typeface="+mn-ea"/>
              </a:rPr>
              <a:t>2023.8</a:t>
            </a:r>
            <a:endParaRPr lang="en-US" altLang="zh-CN" sz="1600" dirty="0">
              <a:latin typeface="+mn-ea"/>
            </a:endParaRPr>
          </a:p>
          <a:p>
            <a:pPr algn="ctr"/>
            <a:r>
              <a:rPr lang="zh-CN" altLang="en-US" sz="1600" dirty="0">
                <a:latin typeface="+mn-ea"/>
              </a:rPr>
              <a:t>加入种子班</a:t>
            </a:r>
            <a:endParaRPr lang="zh-CN" altLang="en-US" sz="1600" dirty="0">
              <a:latin typeface="+mn-ea"/>
            </a:endParaRPr>
          </a:p>
        </p:txBody>
      </p:sp>
      <p:sp>
        <p:nvSpPr>
          <p:cNvPr id="61" name="文本框 60"/>
          <p:cNvSpPr txBox="1"/>
          <p:nvPr/>
        </p:nvSpPr>
        <p:spPr>
          <a:xfrm>
            <a:off x="8901430" y="3577590"/>
            <a:ext cx="1614927" cy="583565"/>
          </a:xfrm>
          <a:prstGeom prst="rect">
            <a:avLst/>
          </a:prstGeom>
          <a:noFill/>
        </p:spPr>
        <p:txBody>
          <a:bodyPr wrap="square" rtlCol="0">
            <a:spAutoFit/>
          </a:bodyPr>
          <a:p>
            <a:pPr algn="ctr"/>
            <a:r>
              <a:rPr lang="en-US" altLang="zh-CN" sz="1600" dirty="0">
                <a:latin typeface="+mn-ea"/>
              </a:rPr>
              <a:t>2025</a:t>
            </a:r>
            <a:endParaRPr lang="en-US" altLang="zh-CN" sz="1600" dirty="0">
              <a:latin typeface="+mn-ea"/>
            </a:endParaRPr>
          </a:p>
          <a:p>
            <a:pPr algn="ctr"/>
            <a:endParaRPr lang="zh-CN" altLang="en-US" sz="1600" dirty="0">
              <a:solidFill>
                <a:srgbClr val="FF0000"/>
              </a:solidFill>
              <a:latin typeface="+mn-ea"/>
            </a:endParaRPr>
          </a:p>
        </p:txBody>
      </p:sp>
      <p:sp>
        <p:nvSpPr>
          <p:cNvPr id="102" name="左中括号 101"/>
          <p:cNvSpPr/>
          <p:nvPr/>
        </p:nvSpPr>
        <p:spPr>
          <a:xfrm rot="5400000">
            <a:off x="3350895" y="1690370"/>
            <a:ext cx="211455" cy="2820035"/>
          </a:xfrm>
          <a:prstGeom prst="leftBracket">
            <a:avLst>
              <a:gd name="adj" fmla="val 172226"/>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latin typeface="+mn-ea"/>
            </a:endParaRPr>
          </a:p>
        </p:txBody>
      </p:sp>
      <p:sp>
        <p:nvSpPr>
          <p:cNvPr id="112" name="文本框 111"/>
          <p:cNvSpPr txBox="1"/>
          <p:nvPr/>
        </p:nvSpPr>
        <p:spPr>
          <a:xfrm>
            <a:off x="2622308" y="1966788"/>
            <a:ext cx="1768475" cy="583565"/>
          </a:xfrm>
          <a:prstGeom prst="rect">
            <a:avLst/>
          </a:prstGeom>
          <a:noFill/>
        </p:spPr>
        <p:txBody>
          <a:bodyPr wrap="square" rtlCol="0">
            <a:spAutoFit/>
          </a:bodyPr>
          <a:p>
            <a:pPr algn="ctr"/>
            <a:r>
              <a:rPr lang="zh-CN" altLang="en-US" sz="1600" dirty="0">
                <a:latin typeface="+mn-ea"/>
              </a:rPr>
              <a:t>智慧医疗组</a:t>
            </a:r>
            <a:endParaRPr lang="zh-CN" altLang="en-US" sz="1600" dirty="0">
              <a:latin typeface="+mn-ea"/>
            </a:endParaRPr>
          </a:p>
          <a:p>
            <a:pPr algn="ctr"/>
            <a:r>
              <a:rPr lang="zh-CN" altLang="en-US" sz="1600" dirty="0">
                <a:latin typeface="+mn-ea"/>
              </a:rPr>
              <a:t>后端开发</a:t>
            </a:r>
            <a:endParaRPr lang="zh-CN" altLang="en-US" sz="1600" dirty="0">
              <a:latin typeface="+mn-ea"/>
            </a:endParaRPr>
          </a:p>
        </p:txBody>
      </p:sp>
      <p:sp>
        <p:nvSpPr>
          <p:cNvPr id="113" name="文本框 112"/>
          <p:cNvSpPr txBox="1"/>
          <p:nvPr/>
        </p:nvSpPr>
        <p:spPr>
          <a:xfrm>
            <a:off x="4486910" y="2186305"/>
            <a:ext cx="2412365" cy="337185"/>
          </a:xfrm>
          <a:prstGeom prst="rect">
            <a:avLst/>
          </a:prstGeom>
          <a:noFill/>
        </p:spPr>
        <p:txBody>
          <a:bodyPr wrap="square" rtlCol="0">
            <a:spAutoFit/>
          </a:bodyPr>
          <a:p>
            <a:pPr algn="ctr"/>
            <a:r>
              <a:rPr lang="zh-CN" altLang="en-US" sz="1600" dirty="0">
                <a:latin typeface="+mn-ea"/>
              </a:rPr>
              <a:t>负责</a:t>
            </a:r>
            <a:r>
              <a:rPr lang="en-US" altLang="zh-CN" sz="1600" dirty="0">
                <a:latin typeface="+mn-ea"/>
              </a:rPr>
              <a:t>Dian</a:t>
            </a:r>
            <a:r>
              <a:rPr lang="zh-CN" altLang="en-US" sz="1600" dirty="0">
                <a:latin typeface="+mn-ea"/>
              </a:rPr>
              <a:t>随访</a:t>
            </a:r>
            <a:r>
              <a:rPr lang="en-US" altLang="zh-CN" sz="1600" dirty="0">
                <a:latin typeface="+mn-ea"/>
              </a:rPr>
              <a:t>v1.8</a:t>
            </a:r>
            <a:endParaRPr lang="en-US" altLang="zh-CN" sz="1600" dirty="0">
              <a:latin typeface="+mn-ea"/>
            </a:endParaRPr>
          </a:p>
        </p:txBody>
      </p:sp>
      <p:sp>
        <p:nvSpPr>
          <p:cNvPr id="114" name="椭圆 113"/>
          <p:cNvSpPr/>
          <p:nvPr/>
        </p:nvSpPr>
        <p:spPr>
          <a:xfrm rot="16200000">
            <a:off x="1983193" y="3520027"/>
            <a:ext cx="118692" cy="11541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cxnSp>
        <p:nvCxnSpPr>
          <p:cNvPr id="123" name="直接连接符 122"/>
          <p:cNvCxnSpPr/>
          <p:nvPr/>
        </p:nvCxnSpPr>
        <p:spPr>
          <a:xfrm>
            <a:off x="2044061" y="3188182"/>
            <a:ext cx="0" cy="319758"/>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rot="16200000">
            <a:off x="5484259" y="2715282"/>
            <a:ext cx="389435" cy="132889"/>
            <a:chOff x="4933001" y="2376742"/>
            <a:chExt cx="587649" cy="115414"/>
          </a:xfrm>
          <a:solidFill>
            <a:srgbClr val="C00000"/>
          </a:solidFill>
        </p:grpSpPr>
        <p:sp>
          <p:nvSpPr>
            <p:cNvPr id="53" name="椭圆 52"/>
            <p:cNvSpPr/>
            <p:nvPr/>
          </p:nvSpPr>
          <p:spPr>
            <a:xfrm>
              <a:off x="5319426" y="2376742"/>
              <a:ext cx="201224" cy="115414"/>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cxnSp>
          <p:nvCxnSpPr>
            <p:cNvPr id="54" name="直接连接符 103"/>
            <p:cNvCxnSpPr/>
            <p:nvPr/>
          </p:nvCxnSpPr>
          <p:spPr>
            <a:xfrm flipH="1">
              <a:off x="4933001" y="2434449"/>
              <a:ext cx="456655" cy="8297"/>
            </a:xfrm>
            <a:prstGeom prst="line">
              <a:avLst/>
            </a:prstGeom>
            <a:grpFill/>
            <a:ln w="381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55" name="组合 54"/>
          <p:cNvGrpSpPr/>
          <p:nvPr/>
        </p:nvGrpSpPr>
        <p:grpSpPr>
          <a:xfrm rot="16200000">
            <a:off x="3312238" y="2733300"/>
            <a:ext cx="389435" cy="132889"/>
            <a:chOff x="4933001" y="2376742"/>
            <a:chExt cx="587649" cy="115414"/>
          </a:xfrm>
          <a:solidFill>
            <a:srgbClr val="C00000"/>
          </a:solidFill>
        </p:grpSpPr>
        <p:sp>
          <p:nvSpPr>
            <p:cNvPr id="56" name="椭圆 55"/>
            <p:cNvSpPr/>
            <p:nvPr/>
          </p:nvSpPr>
          <p:spPr>
            <a:xfrm>
              <a:off x="5319426" y="2376742"/>
              <a:ext cx="201224" cy="115414"/>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cxnSp>
          <p:nvCxnSpPr>
            <p:cNvPr id="57" name="直接连接符 103"/>
            <p:cNvCxnSpPr/>
            <p:nvPr/>
          </p:nvCxnSpPr>
          <p:spPr>
            <a:xfrm flipH="1">
              <a:off x="4933001" y="2434449"/>
              <a:ext cx="456655" cy="8297"/>
            </a:xfrm>
            <a:prstGeom prst="line">
              <a:avLst/>
            </a:prstGeom>
            <a:grpFill/>
            <a:ln w="381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2" name="组合 41"/>
          <p:cNvGrpSpPr/>
          <p:nvPr/>
        </p:nvGrpSpPr>
        <p:grpSpPr>
          <a:xfrm rot="16200000">
            <a:off x="9459532" y="3297812"/>
            <a:ext cx="384454" cy="115404"/>
            <a:chOff x="5523150" y="4182556"/>
            <a:chExt cx="384454" cy="115404"/>
          </a:xfrm>
        </p:grpSpPr>
        <p:sp>
          <p:nvSpPr>
            <p:cNvPr id="43" name="椭圆 42"/>
            <p:cNvSpPr/>
            <p:nvPr/>
          </p:nvSpPr>
          <p:spPr>
            <a:xfrm>
              <a:off x="5523150" y="4182556"/>
              <a:ext cx="118693" cy="115404"/>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n-ea"/>
              </a:endParaRPr>
            </a:p>
          </p:txBody>
        </p:sp>
        <p:cxnSp>
          <p:nvCxnSpPr>
            <p:cNvPr id="47" name="直接连接符 98"/>
            <p:cNvCxnSpPr/>
            <p:nvPr/>
          </p:nvCxnSpPr>
          <p:spPr>
            <a:xfrm flipH="1">
              <a:off x="5597766" y="4240253"/>
              <a:ext cx="309838"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48" name="组合 47"/>
          <p:cNvGrpSpPr/>
          <p:nvPr/>
        </p:nvGrpSpPr>
        <p:grpSpPr>
          <a:xfrm rot="16200000">
            <a:off x="7885491" y="2714604"/>
            <a:ext cx="389435" cy="132889"/>
            <a:chOff x="4933001" y="2376742"/>
            <a:chExt cx="587649" cy="115414"/>
          </a:xfrm>
          <a:solidFill>
            <a:srgbClr val="C00000"/>
          </a:solidFill>
        </p:grpSpPr>
        <p:sp>
          <p:nvSpPr>
            <p:cNvPr id="49" name="椭圆 48"/>
            <p:cNvSpPr/>
            <p:nvPr/>
          </p:nvSpPr>
          <p:spPr>
            <a:xfrm>
              <a:off x="5319426" y="2376742"/>
              <a:ext cx="201224" cy="115414"/>
            </a:xfrm>
            <a:prstGeom prst="ellipse">
              <a:avLst/>
            </a:prstGeom>
            <a:grp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cxnSp>
          <p:nvCxnSpPr>
            <p:cNvPr id="50" name="直接连接符 103"/>
            <p:cNvCxnSpPr/>
            <p:nvPr/>
          </p:nvCxnSpPr>
          <p:spPr>
            <a:xfrm flipH="1">
              <a:off x="4933001" y="2434449"/>
              <a:ext cx="456655" cy="8297"/>
            </a:xfrm>
            <a:prstGeom prst="line">
              <a:avLst/>
            </a:prstGeom>
            <a:grpFill/>
            <a:ln w="381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51" name="文本框 50"/>
          <p:cNvSpPr txBox="1"/>
          <p:nvPr/>
        </p:nvSpPr>
        <p:spPr>
          <a:xfrm>
            <a:off x="7045960" y="2003425"/>
            <a:ext cx="2078355" cy="583565"/>
          </a:xfrm>
          <a:prstGeom prst="rect">
            <a:avLst/>
          </a:prstGeom>
          <a:noFill/>
        </p:spPr>
        <p:txBody>
          <a:bodyPr wrap="square" rtlCol="0">
            <a:spAutoFit/>
          </a:bodyPr>
          <a:p>
            <a:pPr algn="ctr"/>
            <a:r>
              <a:rPr lang="en-US" sz="1600" dirty="0">
                <a:latin typeface="+mn-ea"/>
              </a:rPr>
              <a:t>LLM</a:t>
            </a:r>
            <a:r>
              <a:rPr lang="zh-CN" altLang="en-US" sz="1600" dirty="0">
                <a:latin typeface="+mn-ea"/>
              </a:rPr>
              <a:t>临床试验推荐算法设计</a:t>
            </a:r>
            <a:endParaRPr lang="zh-CN" altLang="en-US" sz="1600" dirty="0">
              <a:latin typeface="+mn-ea"/>
            </a:endParaRPr>
          </a:p>
        </p:txBody>
      </p:sp>
      <p:sp>
        <p:nvSpPr>
          <p:cNvPr id="58" name="文本框 57"/>
          <p:cNvSpPr txBox="1"/>
          <p:nvPr/>
        </p:nvSpPr>
        <p:spPr>
          <a:xfrm>
            <a:off x="5524563" y="3617063"/>
            <a:ext cx="1988185" cy="1076325"/>
          </a:xfrm>
          <a:prstGeom prst="rect">
            <a:avLst/>
          </a:prstGeom>
          <a:noFill/>
        </p:spPr>
        <p:txBody>
          <a:bodyPr wrap="square" rtlCol="0">
            <a:spAutoFit/>
          </a:bodyPr>
          <a:p>
            <a:pPr algn="ctr"/>
            <a:r>
              <a:rPr lang="en-US" altLang="zh-CN" sz="1600" dirty="0">
                <a:latin typeface="+mn-ea"/>
              </a:rPr>
              <a:t>2024.8</a:t>
            </a:r>
            <a:endParaRPr lang="en-US" altLang="zh-CN" sz="1600" dirty="0">
              <a:latin typeface="+mn-ea"/>
            </a:endParaRPr>
          </a:p>
          <a:p>
            <a:pPr algn="ctr"/>
            <a:r>
              <a:rPr lang="zh-CN" altLang="en-US" sz="1600" dirty="0">
                <a:latin typeface="+mn-ea"/>
              </a:rPr>
              <a:t>带领项目组获中国大学生计算机设计大赛国三</a:t>
            </a:r>
            <a:endParaRPr lang="zh-CN" altLang="en-US" sz="1600" dirty="0">
              <a:latin typeface="+mn-ea"/>
            </a:endParaRPr>
          </a:p>
        </p:txBody>
      </p:sp>
      <p:grpSp>
        <p:nvGrpSpPr>
          <p:cNvPr id="62" name="组合 61"/>
          <p:cNvGrpSpPr/>
          <p:nvPr/>
        </p:nvGrpSpPr>
        <p:grpSpPr>
          <a:xfrm rot="16200000">
            <a:off x="6326256" y="3342379"/>
            <a:ext cx="384454" cy="115404"/>
            <a:chOff x="5523150" y="4182556"/>
            <a:chExt cx="384454" cy="115404"/>
          </a:xfrm>
        </p:grpSpPr>
        <p:sp>
          <p:nvSpPr>
            <p:cNvPr id="63" name="椭圆 62"/>
            <p:cNvSpPr/>
            <p:nvPr/>
          </p:nvSpPr>
          <p:spPr>
            <a:xfrm>
              <a:off x="5523150" y="4182556"/>
              <a:ext cx="118693" cy="115404"/>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n-ea"/>
              </a:endParaRPr>
            </a:p>
          </p:txBody>
        </p:sp>
        <p:cxnSp>
          <p:nvCxnSpPr>
            <p:cNvPr id="64" name="直接连接符 98"/>
            <p:cNvCxnSpPr/>
            <p:nvPr/>
          </p:nvCxnSpPr>
          <p:spPr>
            <a:xfrm flipH="1">
              <a:off x="5597766" y="4240253"/>
              <a:ext cx="309838"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pic>
        <p:nvPicPr>
          <p:cNvPr id="66" name="图片 6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27785" y="4288600"/>
            <a:ext cx="1005799" cy="546005"/>
          </a:xfrm>
          <a:prstGeom prst="rect">
            <a:avLst/>
          </a:prstGeom>
        </p:spPr>
      </p:pic>
      <p:pic>
        <p:nvPicPr>
          <p:cNvPr id="7" name="图片 6"/>
          <p:cNvPicPr>
            <a:picLocks noChangeAspect="1"/>
          </p:cNvPicPr>
          <p:nvPr/>
        </p:nvPicPr>
        <p:blipFill>
          <a:blip r:embed="rId3"/>
          <a:stretch>
            <a:fillRect/>
          </a:stretch>
        </p:blipFill>
        <p:spPr>
          <a:xfrm>
            <a:off x="1397635" y="4311015"/>
            <a:ext cx="1110615" cy="523875"/>
          </a:xfrm>
          <a:prstGeom prst="rect">
            <a:avLst/>
          </a:prstGeom>
        </p:spPr>
      </p:pic>
      <p:pic>
        <p:nvPicPr>
          <p:cNvPr id="14" name="图片 13"/>
          <p:cNvPicPr>
            <a:picLocks noChangeAspect="1"/>
          </p:cNvPicPr>
          <p:nvPr/>
        </p:nvPicPr>
        <p:blipFill>
          <a:blip r:embed="rId4"/>
          <a:stretch>
            <a:fillRect/>
          </a:stretch>
        </p:blipFill>
        <p:spPr>
          <a:xfrm rot="16200000">
            <a:off x="7693025" y="3214370"/>
            <a:ext cx="1078865" cy="1439545"/>
          </a:xfrm>
          <a:prstGeom prst="rect">
            <a:avLst/>
          </a:prstGeom>
        </p:spPr>
      </p:pic>
      <p:grpSp>
        <p:nvGrpSpPr>
          <p:cNvPr id="16" name="组合 15"/>
          <p:cNvGrpSpPr/>
          <p:nvPr/>
        </p:nvGrpSpPr>
        <p:grpSpPr>
          <a:xfrm rot="16200000">
            <a:off x="3321832" y="3325364"/>
            <a:ext cx="389218" cy="115414"/>
            <a:chOff x="5518386" y="4182546"/>
            <a:chExt cx="389218" cy="115414"/>
          </a:xfrm>
        </p:grpSpPr>
        <p:sp>
          <p:nvSpPr>
            <p:cNvPr id="17" name="椭圆 16"/>
            <p:cNvSpPr/>
            <p:nvPr/>
          </p:nvSpPr>
          <p:spPr>
            <a:xfrm>
              <a:off x="5518386" y="4182546"/>
              <a:ext cx="118692" cy="115414"/>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n-ea"/>
              </a:endParaRPr>
            </a:p>
          </p:txBody>
        </p:sp>
        <p:cxnSp>
          <p:nvCxnSpPr>
            <p:cNvPr id="18" name="直接连接符 17"/>
            <p:cNvCxnSpPr/>
            <p:nvPr/>
          </p:nvCxnSpPr>
          <p:spPr>
            <a:xfrm flipH="1">
              <a:off x="5597766" y="4240253"/>
              <a:ext cx="309838"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rot="16200000">
            <a:off x="4671207" y="3325364"/>
            <a:ext cx="389218" cy="115414"/>
            <a:chOff x="5518386" y="4182546"/>
            <a:chExt cx="389218" cy="115414"/>
          </a:xfrm>
        </p:grpSpPr>
        <p:sp>
          <p:nvSpPr>
            <p:cNvPr id="21" name="椭圆 20"/>
            <p:cNvSpPr/>
            <p:nvPr/>
          </p:nvSpPr>
          <p:spPr>
            <a:xfrm>
              <a:off x="5518386" y="4182546"/>
              <a:ext cx="118692" cy="115414"/>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mn-ea"/>
              </a:endParaRPr>
            </a:p>
          </p:txBody>
        </p:sp>
        <p:cxnSp>
          <p:nvCxnSpPr>
            <p:cNvPr id="22" name="直接连接符 21"/>
            <p:cNvCxnSpPr/>
            <p:nvPr/>
          </p:nvCxnSpPr>
          <p:spPr>
            <a:xfrm flipH="1">
              <a:off x="5597766" y="4240253"/>
              <a:ext cx="309838"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 name="左中括号 22"/>
          <p:cNvSpPr/>
          <p:nvPr/>
        </p:nvSpPr>
        <p:spPr>
          <a:xfrm rot="5400000">
            <a:off x="5579110" y="2263140"/>
            <a:ext cx="211455" cy="1638300"/>
          </a:xfrm>
          <a:prstGeom prst="leftBracket">
            <a:avLst>
              <a:gd name="adj" fmla="val 172226"/>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latin typeface="+mn-ea"/>
            </a:endParaRPr>
          </a:p>
        </p:txBody>
      </p:sp>
      <p:sp>
        <p:nvSpPr>
          <p:cNvPr id="24" name="左中括号 23"/>
          <p:cNvSpPr/>
          <p:nvPr/>
        </p:nvSpPr>
        <p:spPr>
          <a:xfrm rot="5400000">
            <a:off x="7979410" y="1515745"/>
            <a:ext cx="211455" cy="3133090"/>
          </a:xfrm>
          <a:prstGeom prst="leftBracket">
            <a:avLst>
              <a:gd name="adj" fmla="val 172226"/>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latin typeface="+mn-ea"/>
            </a:endParaRPr>
          </a:p>
        </p:txBody>
      </p:sp>
      <p:sp>
        <p:nvSpPr>
          <p:cNvPr id="60" name="文本框 59"/>
          <p:cNvSpPr txBox="1"/>
          <p:nvPr/>
        </p:nvSpPr>
        <p:spPr>
          <a:xfrm>
            <a:off x="1197610" y="3648075"/>
            <a:ext cx="1692910" cy="583565"/>
          </a:xfrm>
          <a:prstGeom prst="rect">
            <a:avLst/>
          </a:prstGeom>
          <a:noFill/>
        </p:spPr>
        <p:txBody>
          <a:bodyPr wrap="square" rtlCol="0">
            <a:spAutoFit/>
          </a:bodyPr>
          <a:p>
            <a:pPr algn="ctr"/>
            <a:r>
              <a:rPr lang="en-US" altLang="zh-CN" sz="1600" dirty="0">
                <a:latin typeface="+mn-ea"/>
              </a:rPr>
              <a:t>2023.4</a:t>
            </a:r>
            <a:endParaRPr lang="en-US" altLang="zh-CN" sz="1600" dirty="0">
              <a:latin typeface="+mn-ea"/>
            </a:endParaRPr>
          </a:p>
          <a:p>
            <a:pPr algn="ctr"/>
            <a:r>
              <a:rPr lang="zh-CN" altLang="en-US" sz="1600" dirty="0">
                <a:latin typeface="+mn-ea"/>
              </a:rPr>
              <a:t>加入</a:t>
            </a:r>
            <a:r>
              <a:rPr lang="en-US" altLang="zh-CN" sz="1600" dirty="0">
                <a:latin typeface="+mn-ea"/>
              </a:rPr>
              <a:t>Dian</a:t>
            </a:r>
            <a:r>
              <a:rPr lang="zh-CN" altLang="en-US" sz="1600" dirty="0">
                <a:latin typeface="+mn-ea"/>
              </a:rPr>
              <a:t>团队</a:t>
            </a:r>
            <a:endParaRPr lang="zh-CN" altLang="en-US" sz="1600" dirty="0">
              <a:latin typeface="+mn-ea"/>
            </a:endParaRPr>
          </a:p>
        </p:txBody>
      </p:sp>
      <p:pic>
        <p:nvPicPr>
          <p:cNvPr id="11" name="图片 10" descr="hkbu"/>
          <p:cNvPicPr>
            <a:picLocks noChangeAspect="1"/>
          </p:cNvPicPr>
          <p:nvPr/>
        </p:nvPicPr>
        <p:blipFill>
          <a:blip r:embed="rId5"/>
          <a:stretch>
            <a:fillRect/>
          </a:stretch>
        </p:blipFill>
        <p:spPr>
          <a:xfrm>
            <a:off x="10014585" y="2025015"/>
            <a:ext cx="1691005" cy="10052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12190" y="168910"/>
            <a:ext cx="6057265" cy="507365"/>
          </a:xfrm>
        </p:spPr>
        <p:txBody>
          <a:bodyPr/>
          <a:lstStyle/>
          <a:p>
            <a:r>
              <a:rPr lang="zh-CN" altLang="en-US" dirty="0"/>
              <a:t>申请流程（博士</a:t>
            </a:r>
            <a:r>
              <a:rPr lang="zh-CN" altLang="en-US" dirty="0"/>
              <a:t>提前批）</a:t>
            </a:r>
            <a:endParaRPr lang="zh-CN" altLang="en-US" dirty="0"/>
          </a:p>
        </p:txBody>
      </p:sp>
      <p:pic>
        <p:nvPicPr>
          <p:cNvPr id="5" name="图片 4"/>
          <p:cNvPicPr>
            <a:picLocks noChangeAspect="1"/>
          </p:cNvPicPr>
          <p:nvPr/>
        </p:nvPicPr>
        <p:blipFill>
          <a:blip r:embed="rId1"/>
          <a:stretch>
            <a:fillRect/>
          </a:stretch>
        </p:blipFill>
        <p:spPr>
          <a:xfrm>
            <a:off x="294005" y="1925955"/>
            <a:ext cx="5801995" cy="3663315"/>
          </a:xfrm>
          <a:prstGeom prst="rect">
            <a:avLst/>
          </a:prstGeom>
        </p:spPr>
      </p:pic>
      <p:pic>
        <p:nvPicPr>
          <p:cNvPr id="7" name="图片 6"/>
          <p:cNvPicPr>
            <a:picLocks noChangeAspect="1"/>
          </p:cNvPicPr>
          <p:nvPr/>
        </p:nvPicPr>
        <p:blipFill>
          <a:blip r:embed="rId2"/>
          <a:stretch>
            <a:fillRect/>
          </a:stretch>
        </p:blipFill>
        <p:spPr>
          <a:xfrm>
            <a:off x="7129145" y="1305560"/>
            <a:ext cx="4438650" cy="490410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材料</a:t>
            </a:r>
            <a:r>
              <a:rPr lang="zh-CN" altLang="en-US" dirty="0"/>
              <a:t>准备</a:t>
            </a:r>
            <a:endParaRPr lang="zh-CN" altLang="en-US" dirty="0"/>
          </a:p>
        </p:txBody>
      </p:sp>
      <p:pic>
        <p:nvPicPr>
          <p:cNvPr id="3" name="图片 2"/>
          <p:cNvPicPr>
            <a:picLocks noChangeAspect="1"/>
          </p:cNvPicPr>
          <p:nvPr/>
        </p:nvPicPr>
        <p:blipFill>
          <a:blip r:embed="rId1"/>
          <a:stretch>
            <a:fillRect/>
          </a:stretch>
        </p:blipFill>
        <p:spPr>
          <a:xfrm>
            <a:off x="2694305" y="1623695"/>
            <a:ext cx="5638800" cy="36099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材料</a:t>
            </a:r>
            <a:r>
              <a:rPr lang="zh-CN" altLang="en-US" dirty="0"/>
              <a:t>准备</a:t>
            </a:r>
            <a:endParaRPr lang="zh-CN" altLang="en-US" dirty="0"/>
          </a:p>
        </p:txBody>
      </p:sp>
      <p:pic>
        <p:nvPicPr>
          <p:cNvPr id="4" name="图片 3"/>
          <p:cNvPicPr>
            <a:picLocks noChangeAspect="1"/>
          </p:cNvPicPr>
          <p:nvPr/>
        </p:nvPicPr>
        <p:blipFill>
          <a:blip r:embed="rId1"/>
          <a:stretch>
            <a:fillRect/>
          </a:stretch>
        </p:blipFill>
        <p:spPr>
          <a:xfrm>
            <a:off x="37465" y="2018665"/>
            <a:ext cx="3396615" cy="4839335"/>
          </a:xfrm>
          <a:prstGeom prst="rect">
            <a:avLst/>
          </a:prstGeom>
        </p:spPr>
      </p:pic>
      <p:pic>
        <p:nvPicPr>
          <p:cNvPr id="5" name="图片 4"/>
          <p:cNvPicPr>
            <a:picLocks noChangeAspect="1"/>
          </p:cNvPicPr>
          <p:nvPr/>
        </p:nvPicPr>
        <p:blipFill>
          <a:blip r:embed="rId2"/>
          <a:stretch>
            <a:fillRect/>
          </a:stretch>
        </p:blipFill>
        <p:spPr>
          <a:xfrm>
            <a:off x="4392930" y="2019300"/>
            <a:ext cx="3406140" cy="4854575"/>
          </a:xfrm>
          <a:prstGeom prst="rect">
            <a:avLst/>
          </a:prstGeom>
        </p:spPr>
      </p:pic>
      <p:pic>
        <p:nvPicPr>
          <p:cNvPr id="6" name="图片 5"/>
          <p:cNvPicPr>
            <a:picLocks noChangeAspect="1"/>
          </p:cNvPicPr>
          <p:nvPr/>
        </p:nvPicPr>
        <p:blipFill>
          <a:blip r:embed="rId3"/>
          <a:stretch>
            <a:fillRect/>
          </a:stretch>
        </p:blipFill>
        <p:spPr>
          <a:xfrm>
            <a:off x="8742680" y="2031365"/>
            <a:ext cx="3449320" cy="4842510"/>
          </a:xfrm>
          <a:prstGeom prst="rect">
            <a:avLst/>
          </a:prstGeom>
        </p:spPr>
      </p:pic>
      <p:pic>
        <p:nvPicPr>
          <p:cNvPr id="7" name="图片 6"/>
          <p:cNvPicPr>
            <a:picLocks noChangeAspect="1"/>
          </p:cNvPicPr>
          <p:nvPr/>
        </p:nvPicPr>
        <p:blipFill>
          <a:blip r:embed="rId4"/>
          <a:stretch>
            <a:fillRect/>
          </a:stretch>
        </p:blipFill>
        <p:spPr>
          <a:xfrm>
            <a:off x="3793490" y="302260"/>
            <a:ext cx="5601335" cy="17164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材料</a:t>
            </a:r>
            <a:r>
              <a:rPr lang="zh-CN" altLang="en-US" dirty="0"/>
              <a:t>准备</a:t>
            </a:r>
            <a:endParaRPr lang="zh-CN" altLang="en-US" dirty="0"/>
          </a:p>
        </p:txBody>
      </p:sp>
      <p:pic>
        <p:nvPicPr>
          <p:cNvPr id="3" name="图片 2"/>
          <p:cNvPicPr>
            <a:picLocks noChangeAspect="1"/>
          </p:cNvPicPr>
          <p:nvPr/>
        </p:nvPicPr>
        <p:blipFill>
          <a:blip r:embed="rId1"/>
          <a:stretch>
            <a:fillRect/>
          </a:stretch>
        </p:blipFill>
        <p:spPr>
          <a:xfrm>
            <a:off x="1264285" y="866140"/>
            <a:ext cx="4291330" cy="6069330"/>
          </a:xfrm>
          <a:prstGeom prst="rect">
            <a:avLst/>
          </a:prstGeom>
        </p:spPr>
      </p:pic>
      <p:cxnSp>
        <p:nvCxnSpPr>
          <p:cNvPr id="9" name="直接箭头连接符 8"/>
          <p:cNvCxnSpPr/>
          <p:nvPr/>
        </p:nvCxnSpPr>
        <p:spPr>
          <a:xfrm flipV="1">
            <a:off x="6230620" y="2087880"/>
            <a:ext cx="2087880" cy="10668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0" name="文本框 9"/>
          <p:cNvSpPr txBox="1"/>
          <p:nvPr/>
        </p:nvSpPr>
        <p:spPr>
          <a:xfrm>
            <a:off x="9050020" y="1797050"/>
            <a:ext cx="1108710" cy="368300"/>
          </a:xfrm>
          <a:prstGeom prst="rect">
            <a:avLst/>
          </a:prstGeom>
          <a:noFill/>
        </p:spPr>
        <p:txBody>
          <a:bodyPr wrap="square" rtlCol="0">
            <a:spAutoFit/>
          </a:bodyPr>
          <a:p>
            <a:r>
              <a:rPr lang="en-US" altLang="zh-CN"/>
              <a:t>INTEND</a:t>
            </a:r>
            <a:endParaRPr lang="en-US" altLang="zh-CN"/>
          </a:p>
        </p:txBody>
      </p:sp>
      <p:sp>
        <p:nvSpPr>
          <p:cNvPr id="11" name="文本框 10"/>
          <p:cNvSpPr txBox="1"/>
          <p:nvPr/>
        </p:nvSpPr>
        <p:spPr>
          <a:xfrm>
            <a:off x="8836025" y="2724150"/>
            <a:ext cx="1536700" cy="368300"/>
          </a:xfrm>
          <a:prstGeom prst="rect">
            <a:avLst/>
          </a:prstGeom>
          <a:noFill/>
        </p:spPr>
        <p:txBody>
          <a:bodyPr wrap="square" rtlCol="0">
            <a:spAutoFit/>
          </a:bodyPr>
          <a:p>
            <a:r>
              <a:rPr lang="en-US" altLang="zh-CN"/>
              <a:t>EDUCATION</a:t>
            </a:r>
            <a:endParaRPr lang="en-US" altLang="zh-CN"/>
          </a:p>
        </p:txBody>
      </p:sp>
      <p:sp>
        <p:nvSpPr>
          <p:cNvPr id="12" name="文本框 11"/>
          <p:cNvSpPr txBox="1"/>
          <p:nvPr/>
        </p:nvSpPr>
        <p:spPr>
          <a:xfrm>
            <a:off x="8318500" y="3651250"/>
            <a:ext cx="2571750" cy="368300"/>
          </a:xfrm>
          <a:prstGeom prst="rect">
            <a:avLst/>
          </a:prstGeom>
          <a:noFill/>
        </p:spPr>
        <p:txBody>
          <a:bodyPr wrap="square" rtlCol="0">
            <a:spAutoFit/>
          </a:bodyPr>
          <a:p>
            <a:r>
              <a:rPr lang="en-US" altLang="zh-CN"/>
              <a:t>HONORS or AWARDS</a:t>
            </a:r>
            <a:endParaRPr lang="en-US" altLang="zh-CN"/>
          </a:p>
        </p:txBody>
      </p:sp>
      <p:sp>
        <p:nvSpPr>
          <p:cNvPr id="13" name="文本框 12"/>
          <p:cNvSpPr txBox="1"/>
          <p:nvPr/>
        </p:nvSpPr>
        <p:spPr>
          <a:xfrm>
            <a:off x="8095615" y="4505325"/>
            <a:ext cx="3018155" cy="368300"/>
          </a:xfrm>
          <a:prstGeom prst="rect">
            <a:avLst/>
          </a:prstGeom>
          <a:noFill/>
        </p:spPr>
        <p:txBody>
          <a:bodyPr wrap="square" rtlCol="0">
            <a:spAutoFit/>
          </a:bodyPr>
          <a:p>
            <a:r>
              <a:rPr lang="en-US" altLang="zh-CN"/>
              <a:t>Scientific rearch experience</a:t>
            </a:r>
            <a:endParaRPr lang="en-US" altLang="zh-CN"/>
          </a:p>
        </p:txBody>
      </p:sp>
      <p:sp>
        <p:nvSpPr>
          <p:cNvPr id="14" name="文本框 13"/>
          <p:cNvSpPr txBox="1"/>
          <p:nvPr/>
        </p:nvSpPr>
        <p:spPr>
          <a:xfrm>
            <a:off x="8168640" y="5359400"/>
            <a:ext cx="2872740" cy="368300"/>
          </a:xfrm>
          <a:prstGeom prst="rect">
            <a:avLst/>
          </a:prstGeom>
          <a:noFill/>
        </p:spPr>
        <p:txBody>
          <a:bodyPr wrap="square" rtlCol="0">
            <a:spAutoFit/>
          </a:bodyPr>
          <a:p>
            <a:r>
              <a:rPr lang="en-US" altLang="zh-CN"/>
              <a:t>Other project experiences</a:t>
            </a:r>
            <a:endParaRPr lang="en-US" altLang="zh-CN"/>
          </a:p>
        </p:txBody>
      </p:sp>
      <p:cxnSp>
        <p:nvCxnSpPr>
          <p:cNvPr id="17" name="直接箭头连接符 16"/>
          <p:cNvCxnSpPr/>
          <p:nvPr/>
        </p:nvCxnSpPr>
        <p:spPr>
          <a:xfrm>
            <a:off x="6240145" y="2708275"/>
            <a:ext cx="2413000" cy="23241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8" name="直接箭头连接符 17"/>
          <p:cNvCxnSpPr>
            <a:endCxn id="12" idx="1"/>
          </p:cNvCxnSpPr>
          <p:nvPr/>
        </p:nvCxnSpPr>
        <p:spPr>
          <a:xfrm>
            <a:off x="6269355" y="3493135"/>
            <a:ext cx="2049145" cy="34226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9" name="直接箭头连接符 18"/>
          <p:cNvCxnSpPr>
            <a:endCxn id="13" idx="1"/>
          </p:cNvCxnSpPr>
          <p:nvPr/>
        </p:nvCxnSpPr>
        <p:spPr>
          <a:xfrm>
            <a:off x="6288405" y="4152265"/>
            <a:ext cx="1807210" cy="53721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20" name="直接箭头连接符 19"/>
          <p:cNvCxnSpPr>
            <a:endCxn id="14" idx="1"/>
          </p:cNvCxnSpPr>
          <p:nvPr/>
        </p:nvCxnSpPr>
        <p:spPr>
          <a:xfrm flipV="1">
            <a:off x="6278880" y="5543550"/>
            <a:ext cx="1889760" cy="11049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面试</a:t>
            </a:r>
            <a:r>
              <a:rPr lang="zh-CN" altLang="en-US" dirty="0"/>
              <a:t>前准备</a:t>
            </a:r>
            <a:endParaRPr lang="zh-CN" altLang="en-US" dirty="0"/>
          </a:p>
        </p:txBody>
      </p:sp>
      <p:sp>
        <p:nvSpPr>
          <p:cNvPr id="13" name="文本框 12"/>
          <p:cNvSpPr txBox="1"/>
          <p:nvPr/>
        </p:nvSpPr>
        <p:spPr>
          <a:xfrm>
            <a:off x="871855" y="1745615"/>
            <a:ext cx="5892800" cy="3724910"/>
          </a:xfrm>
          <a:prstGeom prst="rect">
            <a:avLst/>
          </a:prstGeom>
          <a:noFill/>
        </p:spPr>
        <p:txBody>
          <a:bodyPr wrap="square" rtlCol="0">
            <a:noAutofit/>
          </a:bodyPr>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意向</a:t>
            </a: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导师主页</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685800" lvl="1"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最新论文</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685800" lvl="1"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研究</a:t>
            </a: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方向</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自己的科研</a:t>
            </a: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经历</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导师关注点：</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685800" lvl="1"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学生对自己研究方向的</a:t>
            </a: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兴趣</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lvl="1" indent="0" algn="l" defTabSz="0" rtl="0" eaLnBrk="1" fontAlgn="auto" latinLnBrk="0" hangingPunct="1">
              <a:lnSpc>
                <a:spcPct val="130000"/>
              </a:lnSpc>
              <a:spcBef>
                <a:spcPts val="0"/>
              </a:spcBef>
              <a:spcAft>
                <a:spcPts val="1000"/>
              </a:spcAft>
              <a:buFont typeface="Arial" panose="020B0604020202020204" pitchFamily="34" charset="0"/>
              <a:buNone/>
            </a:pP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面试</a:t>
            </a:r>
            <a:r>
              <a:rPr lang="zh-CN" altLang="en-US" dirty="0"/>
              <a:t>中准备</a:t>
            </a:r>
            <a:endParaRPr lang="zh-CN" altLang="en-US" dirty="0"/>
          </a:p>
        </p:txBody>
      </p:sp>
      <p:pic>
        <p:nvPicPr>
          <p:cNvPr id="4" name="图片 3"/>
          <p:cNvPicPr>
            <a:picLocks noChangeAspect="1"/>
          </p:cNvPicPr>
          <p:nvPr/>
        </p:nvPicPr>
        <p:blipFill>
          <a:blip r:embed="rId1"/>
          <a:stretch>
            <a:fillRect/>
          </a:stretch>
        </p:blipFill>
        <p:spPr>
          <a:xfrm>
            <a:off x="0" y="1137285"/>
            <a:ext cx="12172315" cy="53384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细节</a:t>
            </a:r>
            <a:endParaRPr lang="zh-CN" altLang="en-US" dirty="0"/>
          </a:p>
        </p:txBody>
      </p:sp>
      <p:sp>
        <p:nvSpPr>
          <p:cNvPr id="13" name="文本框 12"/>
          <p:cNvSpPr txBox="1"/>
          <p:nvPr/>
        </p:nvSpPr>
        <p:spPr>
          <a:xfrm>
            <a:off x="697230" y="1386840"/>
            <a:ext cx="5592445" cy="4780915"/>
          </a:xfrm>
          <a:prstGeom prst="rect">
            <a:avLst/>
          </a:prstGeom>
          <a:noFill/>
        </p:spPr>
        <p:txBody>
          <a:bodyPr wrap="square" rtlCol="0">
            <a:noAutofit/>
          </a:bodyPr>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方向选择：</a:t>
            </a:r>
            <a:r>
              <a:rPr lang="en-US" altLang="zh-CN" sz="2400" spc="150" dirty="0">
                <a:solidFill>
                  <a:schemeClr val="tx1">
                    <a:lumMod val="75000"/>
                    <a:lumOff val="25000"/>
                  </a:schemeClr>
                </a:solidFill>
                <a:uFillTx/>
                <a:latin typeface="Arial" panose="020B0604020202020204" pitchFamily="34" charset="0"/>
                <a:ea typeface="微软雅黑" panose="020B0503020204020204" pitchFamily="34" charset="-122"/>
              </a:rPr>
              <a:t>S</a:t>
            </a:r>
            <a:r>
              <a:rPr lang="en-US" altLang="zh-CN" sz="2400" spc="150" dirty="0">
                <a:solidFill>
                  <a:schemeClr val="tx1">
                    <a:lumMod val="75000"/>
                    <a:lumOff val="25000"/>
                  </a:schemeClr>
                </a:solidFill>
                <a:uFillTx/>
                <a:latin typeface="Arial" panose="020B0604020202020204" pitchFamily="34" charset="0"/>
                <a:ea typeface="微软雅黑" panose="020B0503020204020204" pitchFamily="34" charset="-122"/>
              </a:rPr>
              <a:t>ystem or AI</a:t>
            </a:r>
            <a:endParaRPr lang="en-US" altLang="zh-CN"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老师选择：</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685800" lvl="1"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主页论文</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685800" lvl="1"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组内</a:t>
            </a: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人数</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是否读博：</a:t>
            </a: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多尝试</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英语：够用（英文授课，官</a:t>
            </a: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语）</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优势：海外交流</a:t>
            </a:r>
            <a:r>
              <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rPr>
              <a:t>学习</a:t>
            </a:r>
            <a:endParaRPr lang="zh-CN" altLang="en-US" sz="2400" spc="150" dirty="0">
              <a:solidFill>
                <a:schemeClr val="tx1">
                  <a:lumMod val="75000"/>
                  <a:lumOff val="25000"/>
                </a:schemeClr>
              </a:solidFill>
              <a:uFillTx/>
              <a:latin typeface="Arial" panose="020B0604020202020204" pitchFamily="34" charset="0"/>
              <a:ea typeface="微软雅黑" panose="020B0503020204020204" pitchFamily="34" charset="-122"/>
            </a:endParaRPr>
          </a:p>
        </p:txBody>
      </p:sp>
      <p:sp>
        <p:nvSpPr>
          <p:cNvPr id="3" name="文本框 2"/>
          <p:cNvSpPr txBox="1"/>
          <p:nvPr/>
        </p:nvSpPr>
        <p:spPr>
          <a:xfrm>
            <a:off x="6987540" y="2743200"/>
            <a:ext cx="4568190" cy="2524125"/>
          </a:xfrm>
          <a:prstGeom prst="rect">
            <a:avLst/>
          </a:prstGeom>
          <a:noFill/>
        </p:spPr>
        <p:txBody>
          <a:bodyPr wrap="square" rtlCol="0">
            <a:noAutofit/>
          </a:bodyPr>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pc="150" dirty="0">
                <a:solidFill>
                  <a:schemeClr val="tx1">
                    <a:lumMod val="75000"/>
                    <a:lumOff val="25000"/>
                  </a:schemeClr>
                </a:solidFill>
                <a:uFillTx/>
                <a:latin typeface="Arial" panose="020B0604020202020204" pitchFamily="34" charset="0"/>
                <a:ea typeface="微软雅黑" panose="020B0503020204020204" pitchFamily="34" charset="-122"/>
              </a:rPr>
              <a:t>港校论文</a:t>
            </a:r>
            <a:r>
              <a:rPr lang="zh-CN" altLang="en-US" spc="150" dirty="0">
                <a:solidFill>
                  <a:schemeClr val="tx1">
                    <a:lumMod val="75000"/>
                    <a:lumOff val="25000"/>
                  </a:schemeClr>
                </a:solidFill>
                <a:uFillTx/>
                <a:latin typeface="Arial" panose="020B0604020202020204" pitchFamily="34" charset="0"/>
                <a:ea typeface="微软雅黑" panose="020B0503020204020204" pitchFamily="34" charset="-122"/>
              </a:rPr>
              <a:t>工厂</a:t>
            </a:r>
            <a:endParaRPr lang="zh-CN" altLang="en-US"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pc="150" dirty="0">
                <a:solidFill>
                  <a:schemeClr val="tx1">
                    <a:lumMod val="75000"/>
                    <a:lumOff val="25000"/>
                  </a:schemeClr>
                </a:solidFill>
                <a:uFillTx/>
                <a:latin typeface="Arial" panose="020B0604020202020204" pitchFamily="34" charset="0"/>
                <a:ea typeface="微软雅黑" panose="020B0503020204020204" pitchFamily="34" charset="-122"/>
              </a:rPr>
              <a:t>论文阅读</a:t>
            </a:r>
            <a:endParaRPr lang="zh-CN" altLang="en-US"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pc="150" dirty="0">
                <a:solidFill>
                  <a:schemeClr val="tx1">
                    <a:lumMod val="75000"/>
                    <a:lumOff val="25000"/>
                  </a:schemeClr>
                </a:solidFill>
                <a:uFillTx/>
                <a:latin typeface="Arial" panose="020B0604020202020204" pitchFamily="34" charset="0"/>
                <a:ea typeface="微软雅黑" panose="020B0503020204020204" pitchFamily="34" charset="-122"/>
              </a:rPr>
              <a:t>方向：</a:t>
            </a:r>
            <a:r>
              <a:rPr lang="en-US" altLang="zh-CN" spc="150" dirty="0">
                <a:solidFill>
                  <a:schemeClr val="tx1">
                    <a:lumMod val="75000"/>
                    <a:lumOff val="25000"/>
                  </a:schemeClr>
                </a:solidFill>
                <a:uFillTx/>
                <a:latin typeface="Arial" panose="020B0604020202020204" pitchFamily="34" charset="0"/>
                <a:ea typeface="微软雅黑" panose="020B0503020204020204" pitchFamily="34" charset="-122"/>
              </a:rPr>
              <a:t>HPC MLsys LLM inference</a:t>
            </a:r>
            <a:endParaRPr lang="zh-CN" altLang="en-US"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228600" indent="-228600" algn="l" defTabSz="0" rtl="0" eaLnBrk="1" fontAlgn="auto" latinLnBrk="0" hangingPunct="1">
              <a:lnSpc>
                <a:spcPct val="130000"/>
              </a:lnSpc>
              <a:spcBef>
                <a:spcPts val="0"/>
              </a:spcBef>
              <a:spcAft>
                <a:spcPts val="1000"/>
              </a:spcAft>
              <a:buFont typeface="Arial" panose="020B0604020202020204" pitchFamily="34" charset="0"/>
              <a:buChar char="●"/>
            </a:pPr>
            <a:r>
              <a:rPr lang="zh-CN" altLang="en-US" spc="150" dirty="0">
                <a:solidFill>
                  <a:schemeClr val="tx1">
                    <a:lumMod val="75000"/>
                    <a:lumOff val="25000"/>
                  </a:schemeClr>
                </a:solidFill>
                <a:uFillTx/>
                <a:latin typeface="Arial" panose="020B0604020202020204" pitchFamily="34" charset="0"/>
                <a:ea typeface="微软雅黑" panose="020B0503020204020204" pitchFamily="34" charset="-122"/>
              </a:rPr>
              <a:t>实验：</a:t>
            </a:r>
            <a:r>
              <a:rPr lang="en-US" altLang="zh-CN" spc="150" dirty="0">
                <a:solidFill>
                  <a:schemeClr val="tx1">
                    <a:lumMod val="75000"/>
                    <a:lumOff val="25000"/>
                  </a:schemeClr>
                </a:solidFill>
                <a:uFillTx/>
                <a:latin typeface="Arial" panose="020B0604020202020204" pitchFamily="34" charset="0"/>
                <a:ea typeface="微软雅黑" panose="020B0503020204020204" pitchFamily="34" charset="-122"/>
              </a:rPr>
              <a:t>Python and C++</a:t>
            </a:r>
            <a:endParaRPr lang="en-US" altLang="zh-CN" spc="150" dirty="0">
              <a:solidFill>
                <a:schemeClr val="tx1">
                  <a:lumMod val="75000"/>
                  <a:lumOff val="25000"/>
                </a:schemeClr>
              </a:solidFill>
              <a:uFillTx/>
              <a:latin typeface="Arial" panose="020B0604020202020204" pitchFamily="34" charset="0"/>
              <a:ea typeface="微软雅黑" panose="020B0503020204020204" pitchFamily="34" charset="-122"/>
            </a:endParaRPr>
          </a:p>
          <a:p>
            <a:pPr marL="685800" lvl="1" indent="-228600" algn="l" defTabSz="0" rtl="0" eaLnBrk="1" fontAlgn="auto" latinLnBrk="0" hangingPunct="1">
              <a:lnSpc>
                <a:spcPct val="130000"/>
              </a:lnSpc>
              <a:spcBef>
                <a:spcPts val="0"/>
              </a:spcBef>
              <a:spcAft>
                <a:spcPts val="1000"/>
              </a:spcAft>
              <a:buFont typeface="Arial" panose="020B0604020202020204" pitchFamily="34" charset="0"/>
              <a:buChar char="●"/>
            </a:pPr>
            <a:r>
              <a:rPr lang="en-US" altLang="zh-CN" spc="150" dirty="0">
                <a:solidFill>
                  <a:schemeClr val="tx1">
                    <a:lumMod val="75000"/>
                    <a:lumOff val="25000"/>
                  </a:schemeClr>
                </a:solidFill>
                <a:uFillTx/>
                <a:latin typeface="Arial" panose="020B0604020202020204" pitchFamily="34" charset="0"/>
                <a:ea typeface="微软雅黑" panose="020B0503020204020204" pitchFamily="34" charset="-122"/>
              </a:rPr>
              <a:t>Latency and Throughput</a:t>
            </a:r>
            <a:endParaRPr lang="en-US" altLang="zh-CN" spc="150" dirty="0">
              <a:solidFill>
                <a:schemeClr val="tx1">
                  <a:lumMod val="75000"/>
                  <a:lumOff val="25000"/>
                </a:schemeClr>
              </a:solidFill>
              <a:uFillTx/>
              <a:latin typeface="Arial" panose="020B0604020202020204" pitchFamily="34" charset="0"/>
              <a:ea typeface="微软雅黑" panose="020B0503020204020204" pitchFamily="34" charset="-122"/>
            </a:endParaRPr>
          </a:p>
        </p:txBody>
      </p:sp>
      <p:cxnSp>
        <p:nvCxnSpPr>
          <p:cNvPr id="5" name="直接箭头连接符 4"/>
          <p:cNvCxnSpPr/>
          <p:nvPr/>
        </p:nvCxnSpPr>
        <p:spPr>
          <a:xfrm flipV="1">
            <a:off x="3865245" y="3108325"/>
            <a:ext cx="2975610" cy="101790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6.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37.xml><?xml version="1.0" encoding="utf-8"?>
<p:tagLst xmlns:p="http://schemas.openxmlformats.org/presentationml/2006/main">
  <p:tag name="commondata" val="eyJoZGlkIjoiZjJiYzRjZDg4ODIxMmZkMzVjYzYxNzIzMDEwYjJjY2IifQ=="/>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1102</Words>
  <Application>WPS 演示</Application>
  <PresentationFormat>宽屏</PresentationFormat>
  <Paragraphs>83</Paragraphs>
  <Slides>10</Slides>
  <Notes>8</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Arial</vt:lpstr>
      <vt:lpstr>宋体</vt:lpstr>
      <vt:lpstr>Wingdings</vt:lpstr>
      <vt:lpstr>微软雅黑</vt:lpstr>
      <vt:lpstr>Wingdings</vt:lpstr>
      <vt:lpstr>Arial Unicode MS</vt:lpstr>
      <vt:lpstr>Calibri</vt:lpstr>
      <vt:lpstr>Office 主题​​</vt:lpstr>
      <vt:lpstr>PowerPoint 演示文稿</vt:lpstr>
      <vt:lpstr>Dian随访做什么？</vt:lpstr>
      <vt:lpstr>我们的灵感来源</vt:lpstr>
      <vt:lpstr>医生需求分析</vt:lpstr>
      <vt:lpstr>材料准备</vt:lpstr>
      <vt:lpstr>材料准备</vt:lpstr>
      <vt:lpstr>面试准备</vt:lpstr>
      <vt:lpstr>材料准备</vt:lpstr>
      <vt:lpstr>面试准备</vt:lpstr>
      <vt:lpstr>细节</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fengyitu</dc:creator>
  <cp:lastModifiedBy>微信用户</cp:lastModifiedBy>
  <cp:revision>2</cp:revision>
  <dcterms:created xsi:type="dcterms:W3CDTF">2024-10-31T04:09:23Z</dcterms:created>
  <dcterms:modified xsi:type="dcterms:W3CDTF">2024-10-31T04:22:29Z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2052-12.1.0.18240</vt:lpwstr>
  </property>
  <property fmtid="{D5CDD505-2E9C-101B-9397-08002B2CF9AE}" pid="3" name="ICV">
    <vt:lpwstr>B46DC5457C9C45FCA0611BE144442FAE_13</vt:lpwstr>
  </property>
</Properties>
</file>